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2.png" ContentType="image/png"/>
  <Override PartName="/ppt/media/image37.png" ContentType="image/png"/>
  <Override PartName="/ppt/media/image7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3588" cy="6858000"/>
  <p:notesSz cx="6858000" cy="1790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D3ECD4E-E5B5-431A-8F26-BA5272E9428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Welcome and thank you for coming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Introduction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aims: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introduce fundamentals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build up confidence for self-study!!! Not as scary as the real-world version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assumptions: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basic high-school maths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-- no prior experience in coding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CC-BY Digital Skills Team at the University of Edinburgh www.ed.ac.uk/is/skills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8DCE10-7BED-4606-90E9-B52A3D109A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E08100-ECBA-471E-9A41-5C8011AB97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Start a notebook by clicking on it.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Notebook 0 is an environment introduction.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Skip that, open notebook 1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Make sure that everybody is ready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5045DB-D470-4AFB-8555-3D8C55B97A6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Autosave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292B6-8957-48D1-9EB6-BC48563B4B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button but its best with shortcut Shift + Return/Enter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Alt + Return/Enter which creates a new block after the on you are currently 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51E060-78CB-45C6-A7CA-2E7D89AEA8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run our first block.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That's great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Writing numbers is very tedious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Run this in your notebooks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can we improve that?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0C9684-DBA6-44C8-8A6F-0FB8541218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we save values? By defining a variable.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have values assigned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Variables must be declared and can then be called by name.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Code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Check the code yourself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45FD7A-08FE-439F-9A39-5FBE2520422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reuse without having to type in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Note: mileToKm not defined again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F2244-A124-492A-A27E-B13F136106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Started by Guido Van Rossum as a hobby over the Christmas vacation.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named after Monty Python's Flying Circus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First released in 1991, loved by Unix scripters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Now transformed into the most popular interpreted language. You can build anything with it!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Facts! Python was the most used language in 2016 and still most likely is!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83CDCF-0ACF-426C-B0CD-E50000794D0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So far - storing values in memory; how exactly are they stored?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defined by the type.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Go over all types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E0CE5A-19B1-4B3F-9669-7702AA8F86A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decides the types, why should we care?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uses duck typing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Try running the next block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FB39F7-168D-4297-B22B-AB461F155B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Explain code, run it.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broke python. Any ideas?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Don't be afraid of errors, they are invaluable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can't add up variables of different types.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important to remember! always take note of what the types of your variables are!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is helpful and gives us a hint.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you fix this particular block?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29CE5C-2557-401A-B8B4-4B0257A7F8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Casting – the operation of converting a variable to a different type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Let's try it on the previous code snippet.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Take note that this works only in a sensible way!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824F2-8EA9-4402-8176-C2C1EA6E99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Note of order precedence.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Table doesn't show this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Should be intuitive for all of you.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428124-FBAA-40B2-9BCF-F0530DE9E51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BA7575-0864-40F4-A9F8-63BDC1E382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61A0CA-A2D4-45E2-A942-8330611A8A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Similar to mathematics again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Will become important later on. 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80FC3F-AE32-4766-B891-9256F0C90E1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Note variable passing down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What will the 2nd block return?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F41A92-4D42-47BE-B4A5-E455781C62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how we can combine comparison operators and logical operators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B857E3-2966-44AD-8EFD-B0C58F5C809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Why choose it instead of MATLAB, R, SAS, Stata and others?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Intuitive and easy to learn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Extremely versatile – examples – websites, planes, robots, data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Large and friendly community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packages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Very important in industry and academia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046B9A-3B68-481D-8470-A802AD0068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F61788-D3B1-460B-A692-C3303C418E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Another more complex example.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Here we check if x is divisible by 2 and if y is divisible by 3.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Can anybody guess why we are getting False?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193CBE-B2F1-4E82-BE9E-CCDF80C2AB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Simpler – store intermediate values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Easier to read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Generally advised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EF4B85-67B9-4077-A3C7-6286147233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60DA18-7B4D-440A-A839-790CFA4B37A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77F5C2-9AC0-4A82-AC12-EB9F97686F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Functionality of strings can be extended through methods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should be in your notebooks but the dir() can be used on any Object/variable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D85409-CA34-4110-B2F5-9D55C2DE50C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need to mix numbers and strings often, ie. Whenever printing.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best to keep numbers as numbers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cast them to strings whenever needed.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7DFE5E-2E60-4E66-BA5D-CA455A1C34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0EE2C9-E88E-4463-9A6E-28B6F0EF97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338785-A9B1-4CDF-8B26-A2F34674C8C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More examples including  Exp, Octal, Hex, Etc in your notebooks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A1DD40-2FCA-42A1-878B-D6F10C7E1B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has 2 modes of running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IPython stands for Interactive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Python can be interpreted – good for a calculator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Live demo!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8ED2CB-4350-4D84-8794-C8542D51140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You seen the # symbols in the slides.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forget what I write; need to remind my future self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Programmers though it's better to write explanation in between the code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Show example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6F78A3-51C7-4057-8CAA-BD31A8AB31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8399BA-8806-425D-97CC-108FCB54FE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F9E6CA-E845-4193-9105-119022869D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754200" y="1143000"/>
            <a:ext cx="5348880" cy="308520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 will be using Noteable, just another service Jupyter Notebooks. It is free and open source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Web environment focused at Python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Easy to use – nice gui and no setup required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Block based. Has blocks which execute the code within it. Single type only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Allows to combine text and code into same page. Helps with readability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85D1D3-E75F-47E2-9816-D0F336CD77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</a:t>
            </a:r>
            <a:r>
              <a:rPr b="0" lang="en-IN" sz="3200" spc="-1" strike="noStrike">
                <a:latin typeface="Arial"/>
              </a:rPr>
              <a:t>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</a:t>
            </a:r>
            <a:r>
              <a:rPr b="0" lang="en-IN" sz="2000" spc="-1" strike="noStrike">
                <a:latin typeface="Arial"/>
              </a:rPr>
              <a:t>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</a:t>
            </a:r>
            <a:r>
              <a:rPr b="0" lang="en-IN" sz="2000" spc="-1" strike="noStrike">
                <a:latin typeface="Arial"/>
              </a:rPr>
              <a:t>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s://flic.kr/p/iDw8D" TargetMode="External"/><Relationship Id="rId3" Type="http://schemas.openxmlformats.org/officeDocument/2006/relationships/hyperlink" Target="https://flic.kr/p/iDw8D" TargetMode="External"/><Relationship Id="rId4" Type="http://schemas.openxmlformats.org/officeDocument/2006/relationships/hyperlink" Target="https://flic.kr/p/iDw8D" TargetMode="External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python.org/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naconda.com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2976840" y="2285640"/>
            <a:ext cx="6158520" cy="26913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23880" y="1851840"/>
            <a:ext cx="9143640" cy="9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Introduction to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4630680" y="4717800"/>
            <a:ext cx="2742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 1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416200" y="1557360"/>
            <a:ext cx="62838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6" name="Shape 85_ 2" descr=""/>
          <p:cNvPicPr/>
          <p:nvPr/>
        </p:nvPicPr>
        <p:blipFill>
          <a:blip r:embed="rId2"/>
          <a:stretch/>
        </p:blipFill>
        <p:spPr>
          <a:xfrm>
            <a:off x="180000" y="2700000"/>
            <a:ext cx="7920000" cy="360000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7" descr=""/>
          <p:cNvPicPr/>
          <p:nvPr/>
        </p:nvPicPr>
        <p:blipFill>
          <a:blip r:embed="rId3"/>
          <a:stretch/>
        </p:blipFill>
        <p:spPr>
          <a:xfrm>
            <a:off x="8619120" y="4825080"/>
            <a:ext cx="3478680" cy="195732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678400" y="3687840"/>
            <a:ext cx="2012760" cy="1308600"/>
          </a:xfrm>
          <a:prstGeom prst="ellipse">
            <a:avLst/>
          </a:prstGeom>
          <a:noFill/>
          <a:ln w="3816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720000" y="5236560"/>
            <a:ext cx="5942880" cy="343440"/>
          </a:xfrm>
          <a:prstGeom prst="rect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44160" bIns="3441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ff"/>
                </a:solidFill>
                <a:latin typeface="Arial"/>
                <a:ea typeface="Arial"/>
              </a:rPr>
              <a:t>Jupyter: Interactive python notebook (very user-friendly)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672000" y="5005080"/>
            <a:ext cx="1440" cy="23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d9ee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95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3. Starting a notebook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480000" y="1188000"/>
            <a:ext cx="2989440" cy="449892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: Rounded Corners 8"/>
          <p:cNvSpPr/>
          <p:nvPr/>
        </p:nvSpPr>
        <p:spPr>
          <a:xfrm>
            <a:off x="6647760" y="3400200"/>
            <a:ext cx="1450080" cy="205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24" name="Arrow: Right 9"/>
          <p:cNvSpPr/>
          <p:nvPr/>
        </p:nvSpPr>
        <p:spPr>
          <a:xfrm>
            <a:off x="5456880" y="2945160"/>
            <a:ext cx="977400" cy="48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2160000" y="1080000"/>
            <a:ext cx="2691720" cy="559512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: Rounded Corners 4"/>
          <p:cNvSpPr/>
          <p:nvPr/>
        </p:nvSpPr>
        <p:spPr>
          <a:xfrm>
            <a:off x="2122560" y="5834520"/>
            <a:ext cx="1450080" cy="205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4. Toolbar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2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99240" y="2472120"/>
            <a:ext cx="9088560" cy="1093320"/>
          </a:xfrm>
          <a:prstGeom prst="rect">
            <a:avLst/>
          </a:prstGeom>
          <a:ln w="0">
            <a:noFill/>
          </a:ln>
        </p:spPr>
      </p:pic>
      <p:sp>
        <p:nvSpPr>
          <p:cNvPr id="129" name="Straight Arrow Connector 5"/>
          <p:cNvSpPr/>
          <p:nvPr/>
        </p:nvSpPr>
        <p:spPr>
          <a:xfrm flipH="1" flipV="1">
            <a:off x="2396160" y="3300840"/>
            <a:ext cx="36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0" name="Straight Arrow Connector 6"/>
          <p:cNvSpPr/>
          <p:nvPr/>
        </p:nvSpPr>
        <p:spPr>
          <a:xfrm flipV="1">
            <a:off x="2811960" y="3300840"/>
            <a:ext cx="4320" cy="14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1" name="Straight Arrow Connector 7"/>
          <p:cNvSpPr/>
          <p:nvPr/>
        </p:nvSpPr>
        <p:spPr>
          <a:xfrm flipH="1" flipV="1">
            <a:off x="3636000" y="3300840"/>
            <a:ext cx="36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2" name="Straight Arrow Connector 8"/>
          <p:cNvSpPr/>
          <p:nvPr/>
        </p:nvSpPr>
        <p:spPr>
          <a:xfrm flipH="1" flipV="1">
            <a:off x="4592160" y="3307320"/>
            <a:ext cx="360" cy="14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3" name="Straight Arrow Connector 9"/>
          <p:cNvSpPr/>
          <p:nvPr/>
        </p:nvSpPr>
        <p:spPr>
          <a:xfrm flipH="1" flipV="1">
            <a:off x="5877000" y="3300840"/>
            <a:ext cx="36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4" name="Straight Arrow Connector 10"/>
          <p:cNvSpPr/>
          <p:nvPr/>
        </p:nvSpPr>
        <p:spPr>
          <a:xfrm flipH="1" flipV="1">
            <a:off x="6258240" y="3294360"/>
            <a:ext cx="360" cy="146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5" name="Straight Arrow Connector 11"/>
          <p:cNvSpPr/>
          <p:nvPr/>
        </p:nvSpPr>
        <p:spPr>
          <a:xfrm flipH="1" flipV="1">
            <a:off x="7129800" y="3300840"/>
            <a:ext cx="36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546a"/>
            </a:solidFill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36" name="TextBox 12"/>
          <p:cNvSpPr/>
          <p:nvPr/>
        </p:nvSpPr>
        <p:spPr>
          <a:xfrm>
            <a:off x="2063880" y="4104360"/>
            <a:ext cx="66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7" name="TextBox 13"/>
          <p:cNvSpPr/>
          <p:nvPr/>
        </p:nvSpPr>
        <p:spPr>
          <a:xfrm>
            <a:off x="2076840" y="4711320"/>
            <a:ext cx="149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New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8" name="TextBox 14"/>
          <p:cNvSpPr/>
          <p:nvPr/>
        </p:nvSpPr>
        <p:spPr>
          <a:xfrm>
            <a:off x="2761200" y="3994560"/>
            <a:ext cx="1754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Cut, copy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" name="TextBox 15"/>
          <p:cNvSpPr/>
          <p:nvPr/>
        </p:nvSpPr>
        <p:spPr>
          <a:xfrm>
            <a:off x="3846240" y="4743720"/>
            <a:ext cx="149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Move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" name="TextBox 16"/>
          <p:cNvSpPr/>
          <p:nvPr/>
        </p:nvSpPr>
        <p:spPr>
          <a:xfrm>
            <a:off x="4815000" y="3826800"/>
            <a:ext cx="1495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Stop execution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" name="TextBox 17"/>
          <p:cNvSpPr/>
          <p:nvPr/>
        </p:nvSpPr>
        <p:spPr>
          <a:xfrm>
            <a:off x="5286600" y="4730760"/>
            <a:ext cx="1947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Reset cell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clear output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" name="TextBox 18"/>
          <p:cNvSpPr/>
          <p:nvPr/>
        </p:nvSpPr>
        <p:spPr>
          <a:xfrm>
            <a:off x="6384240" y="4104360"/>
            <a:ext cx="149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Cell type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777360" cy="5401800"/>
          </a:xfrm>
          <a:prstGeom prst="rect">
            <a:avLst/>
          </a:prstGeom>
          <a:ln w="0">
            <a:noFill/>
          </a:ln>
        </p:spPr>
      </p:pic>
      <p:sp>
        <p:nvSpPr>
          <p:cNvPr id="144" name="Arrow: Right 1"/>
          <p:cNvSpPr/>
          <p:nvPr/>
        </p:nvSpPr>
        <p:spPr>
          <a:xfrm>
            <a:off x="900000" y="3836160"/>
            <a:ext cx="1697400" cy="66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Text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" name="PlaceHolder 4"/>
          <p:cNvSpPr/>
          <p:nvPr/>
        </p:nvSpPr>
        <p:spPr>
          <a:xfrm>
            <a:off x="83844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rrow: Right 2"/>
          <p:cNvSpPr/>
          <p:nvPr/>
        </p:nvSpPr>
        <p:spPr>
          <a:xfrm>
            <a:off x="900000" y="4772160"/>
            <a:ext cx="1697400" cy="66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 Cell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" name="PlaceHolder 5"/>
          <p:cNvSpPr/>
          <p:nvPr/>
        </p:nvSpPr>
        <p:spPr>
          <a:xfrm>
            <a:off x="83844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5. Notebook: Cells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6839640" cy="5399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6. File/ Close &amp; Halt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0" name="Content Placeholder 3" descr=""/>
          <p:cNvPicPr/>
          <p:nvPr/>
        </p:nvPicPr>
        <p:blipFill>
          <a:blip r:embed="rId1"/>
          <a:stretch/>
        </p:blipFill>
        <p:spPr>
          <a:xfrm>
            <a:off x="1364760" y="1398600"/>
            <a:ext cx="7439760" cy="411444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: Rounded Corners 8"/>
          <p:cNvSpPr/>
          <p:nvPr/>
        </p:nvSpPr>
        <p:spPr>
          <a:xfrm>
            <a:off x="1771560" y="4848120"/>
            <a:ext cx="1322280" cy="2325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Running cells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pressing the Run button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Shift + Enter – runs cell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Alt + Enter – creates a new cell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Python as a calculator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Let us calculate the distance between Edinburgh and London in km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6" name="Picture 6" descr="A screenshot of text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2760" y="2813400"/>
            <a:ext cx="10270800" cy="1080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Variables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Great calculator but how can we make it store values?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Do this by defining variables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later be called by the variable name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 names are case sensitive and unique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59" name="Picture 5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3080" y="3803040"/>
            <a:ext cx="9047520" cy="1746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896040" y="983880"/>
            <a:ext cx="10371240" cy="117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now reuse the variable mileToKm in the next block without having to define it again!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6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68320" y="2378520"/>
            <a:ext cx="8815680" cy="1268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History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5946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Started by Guido Van Rossum as a hobby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widely spread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 Source! Free!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Versatile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10111320" y="0"/>
            <a:ext cx="2080800" cy="1987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6"/>
          <p:cNvSpPr/>
          <p:nvPr/>
        </p:nvSpPr>
        <p:spPr>
          <a:xfrm>
            <a:off x="10604160" y="1988640"/>
            <a:ext cx="15876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Guido Van Rossum by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Doc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Searls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 on Flickr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CC-BY-SA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5"/>
          <a:stretch/>
        </p:blipFill>
        <p:spPr>
          <a:xfrm>
            <a:off x="3588840" y="3780000"/>
            <a:ext cx="8471160" cy="2879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Variables actually have a type, which defines the way it is stored.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basic types are: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76240" y="2895480"/>
            <a:ext cx="10111320" cy="30272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1324080" y="2857680"/>
            <a:ext cx="9143640" cy="73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should we care about types?</a:t>
            </a:r>
            <a:endParaRPr b="0" lang="en-IN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9800" y="247680"/>
            <a:ext cx="9922680" cy="3819960"/>
          </a:xfrm>
          <a:prstGeom prst="rect">
            <a:avLst/>
          </a:prstGeom>
          <a:ln w="0">
            <a:noFill/>
          </a:ln>
        </p:spPr>
      </p:pic>
      <p:sp>
        <p:nvSpPr>
          <p:cNvPr id="167" name="TextBox 6"/>
          <p:cNvSpPr/>
          <p:nvPr/>
        </p:nvSpPr>
        <p:spPr>
          <a:xfrm>
            <a:off x="600120" y="4053960"/>
            <a:ext cx="1091412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Important lesson to remember!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 can't do arithmetic operations on variables of different types. Therefore make sure that you are always aware of your variables types!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find the type of a variable using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 For example type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type(x)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Casting types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Luckily Python offers us a way of converting variables to different types!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Casting – the operation of converting a variable to a different type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0" name="Picture 4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979560" y="3276000"/>
            <a:ext cx="10080360" cy="1457640"/>
          </a:xfrm>
          <a:prstGeom prst="rect">
            <a:avLst/>
          </a:prstGeom>
          <a:ln w="0">
            <a:noFill/>
          </a:ln>
        </p:spPr>
      </p:pic>
      <p:sp>
        <p:nvSpPr>
          <p:cNvPr id="171" name="TextBox 5"/>
          <p:cNvSpPr/>
          <p:nvPr/>
        </p:nvSpPr>
        <p:spPr>
          <a:xfrm>
            <a:off x="979560" y="4832640"/>
            <a:ext cx="47980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 methods exist for other data types: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float()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str()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Arithmetic operations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297400" cy="388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actual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Order of precedence is the same as in Mathematics.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can also use parenthesis ()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7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6220800" y="1497960"/>
            <a:ext cx="5746680" cy="43624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Order precedence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6" name="Picture 4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85960" y="2658960"/>
            <a:ext cx="10431000" cy="1170000"/>
          </a:xfrm>
          <a:prstGeom prst="rect">
            <a:avLst/>
          </a:prstGeom>
          <a:ln w="0">
            <a:noFill/>
          </a:ln>
        </p:spPr>
      </p:pic>
      <p:sp>
        <p:nvSpPr>
          <p:cNvPr id="177" name="Rectangle: Rounded Corners 6"/>
          <p:cNvSpPr/>
          <p:nvPr/>
        </p:nvSpPr>
        <p:spPr>
          <a:xfrm>
            <a:off x="744840" y="2655360"/>
            <a:ext cx="1943640" cy="68796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78" name="Rectangle: Rounded Corners 5"/>
          <p:cNvSpPr/>
          <p:nvPr/>
        </p:nvSpPr>
        <p:spPr>
          <a:xfrm>
            <a:off x="841320" y="2762640"/>
            <a:ext cx="1278360" cy="4734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Quick quiz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0" name="TextBox 8"/>
          <p:cNvSpPr/>
          <p:nvPr/>
        </p:nvSpPr>
        <p:spPr>
          <a:xfrm>
            <a:off x="4470120" y="2867400"/>
            <a:ext cx="2742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81" name="Picture 5" descr="A picture containing screensho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02760" y="2813400"/>
            <a:ext cx="5135760" cy="61812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10" descr=""/>
          <p:cNvPicPr/>
          <p:nvPr/>
        </p:nvPicPr>
        <p:blipFill>
          <a:blip r:embed="rId2"/>
          <a:stretch/>
        </p:blipFill>
        <p:spPr>
          <a:xfrm>
            <a:off x="6388200" y="2816640"/>
            <a:ext cx="5500800" cy="665640"/>
          </a:xfrm>
          <a:prstGeom prst="rect">
            <a:avLst/>
          </a:prstGeom>
          <a:ln w="0">
            <a:noFill/>
          </a:ln>
        </p:spPr>
      </p:pic>
      <p:sp>
        <p:nvSpPr>
          <p:cNvPr id="183" name="Rectangle: Rounded Corners 7"/>
          <p:cNvSpPr/>
          <p:nvPr/>
        </p:nvSpPr>
        <p:spPr>
          <a:xfrm>
            <a:off x="902160" y="2872440"/>
            <a:ext cx="1023840" cy="4597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4" name="Rectangle: Rounded Corners 6"/>
          <p:cNvSpPr/>
          <p:nvPr/>
        </p:nvSpPr>
        <p:spPr>
          <a:xfrm>
            <a:off x="6586200" y="2889720"/>
            <a:ext cx="991440" cy="4705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85" name="TextBox 11"/>
          <p:cNvSpPr/>
          <p:nvPr/>
        </p:nvSpPr>
        <p:spPr>
          <a:xfrm>
            <a:off x="305640" y="3489840"/>
            <a:ext cx="2742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6" name="TextBox 12"/>
          <p:cNvSpPr/>
          <p:nvPr/>
        </p:nvSpPr>
        <p:spPr>
          <a:xfrm>
            <a:off x="6584400" y="3489840"/>
            <a:ext cx="2742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49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operators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46364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I.e. comparison operators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 Boolean values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(i.e. True or False)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for conditional statements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89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536800" y="1720080"/>
            <a:ext cx="6601320" cy="41248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Comparison examples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1" name="Picture 8" descr="A screenshot of a cell phone&#10;&#10;Description generated with very high confidence"/>
          <p:cNvPicPr/>
          <p:nvPr/>
        </p:nvPicPr>
        <p:blipFill>
          <a:blip r:embed="rId1"/>
          <a:srcRect l="0" t="0" r="115" b="16092"/>
          <a:stretch/>
        </p:blipFill>
        <p:spPr>
          <a:xfrm>
            <a:off x="885960" y="1764360"/>
            <a:ext cx="9239400" cy="2573280"/>
          </a:xfrm>
          <a:prstGeom prst="rect">
            <a:avLst/>
          </a:prstGeom>
          <a:ln w="0">
            <a:noFill/>
          </a:ln>
        </p:spPr>
      </p:pic>
      <p:sp>
        <p:nvSpPr>
          <p:cNvPr id="192" name="TextBox 2"/>
          <p:cNvSpPr/>
          <p:nvPr/>
        </p:nvSpPr>
        <p:spPr>
          <a:xfrm>
            <a:off x="925200" y="4343400"/>
            <a:ext cx="2742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False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Logical operators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4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7430400" y="733320"/>
            <a:ext cx="3730320" cy="1810440"/>
          </a:xfrm>
          <a:prstGeom prst="rect">
            <a:avLst/>
          </a:prstGeom>
          <a:ln w="0">
            <a:noFill/>
          </a:ln>
        </p:spPr>
      </p:pic>
      <p:sp>
        <p:nvSpPr>
          <p:cNvPr id="195" name="TextBox 5"/>
          <p:cNvSpPr/>
          <p:nvPr/>
        </p:nvSpPr>
        <p:spPr>
          <a:xfrm>
            <a:off x="839160" y="1573200"/>
            <a:ext cx="66639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Allows us to extend the conditional logic</a:t>
            </a:r>
            <a:endParaRPr b="0" lang="en-IN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Will become essential later on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6" name="Picture 12" descr="A screen shot of a social media post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2914200" y="3395520"/>
            <a:ext cx="6363000" cy="19396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Python today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Developed a large and active scientific computing and data analysis community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one of the most important languages for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General software development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Packages: NumPy, pandas, matplotlib, SciPy, scikit-learn, statsmodels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Combining both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8" name="Picture 8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005120" y="2664000"/>
            <a:ext cx="10192320" cy="1857600"/>
          </a:xfrm>
          <a:prstGeom prst="rect">
            <a:avLst/>
          </a:prstGeom>
          <a:ln w="0">
            <a:noFill/>
          </a:ln>
        </p:spPr>
      </p:pic>
      <p:sp>
        <p:nvSpPr>
          <p:cNvPr id="199" name="Rectangle: Rounded Corners 9"/>
          <p:cNvSpPr/>
          <p:nvPr/>
        </p:nvSpPr>
        <p:spPr>
          <a:xfrm>
            <a:off x="1168200" y="3588840"/>
            <a:ext cx="1406880" cy="408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0" name="Rectangle: Rounded Corners 11"/>
          <p:cNvSpPr/>
          <p:nvPr/>
        </p:nvSpPr>
        <p:spPr>
          <a:xfrm>
            <a:off x="3245400" y="3588840"/>
            <a:ext cx="1406880" cy="408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example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2" name="Picture 8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4480" y="2156040"/>
            <a:ext cx="9449280" cy="178956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: Rounded Corners 10"/>
          <p:cNvSpPr/>
          <p:nvPr/>
        </p:nvSpPr>
        <p:spPr>
          <a:xfrm>
            <a:off x="1678680" y="3009240"/>
            <a:ext cx="1406880" cy="408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4" name="Rectangle: Rounded Corners 12"/>
          <p:cNvSpPr/>
          <p:nvPr/>
        </p:nvSpPr>
        <p:spPr>
          <a:xfrm>
            <a:off x="4179600" y="3009240"/>
            <a:ext cx="1406880" cy="408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5" name="TextBox 13"/>
          <p:cNvSpPr/>
          <p:nvPr/>
        </p:nvSpPr>
        <p:spPr>
          <a:xfrm>
            <a:off x="839160" y="4375440"/>
            <a:ext cx="86670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That wasn't very easy to read was it?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there a way we can make it more readable?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6" name="Rectangle: Rounded Corners 10"/>
          <p:cNvSpPr/>
          <p:nvPr/>
        </p:nvSpPr>
        <p:spPr>
          <a:xfrm>
            <a:off x="1805400" y="3009240"/>
            <a:ext cx="3781080" cy="408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DejaVu Sans"/>
              </a:rPr>
              <a:t>True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5920" y="2234520"/>
            <a:ext cx="9167760" cy="24051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Powerful and flexible in Python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added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multiplied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multiple lines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619280" y="2024280"/>
            <a:ext cx="9124560" cy="29116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3" name="TextBox 6"/>
          <p:cNvSpPr/>
          <p:nvPr/>
        </p:nvSpPr>
        <p:spPr>
          <a:xfrm>
            <a:off x="738360" y="4380840"/>
            <a:ext cx="105246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These are called methods and add extra functionality to the String.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you want to see more methods that can be applied to a string simply type in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dir('str')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4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1569240" y="1788120"/>
            <a:ext cx="7851600" cy="2057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Mixing up strings and numbers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6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30480" y="3460680"/>
            <a:ext cx="9215280" cy="14774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"/>
          <p:cNvSpPr/>
          <p:nvPr/>
        </p:nvSpPr>
        <p:spPr>
          <a:xfrm>
            <a:off x="839160" y="1692360"/>
            <a:ext cx="98906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Often we would need to mix up numbers and strings.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It is best to keep numbers as numbers (i.e. int or float)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and cast them to strings whenever we need them as a string.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writing scripts, your outcomes aren't printed on the terminal.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Thus, you must print them yourself with the print() function.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Beware to not mix up the different type of variables!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0" name="Picture 9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39160" y="3501360"/>
            <a:ext cx="8645760" cy="2322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Another more generic way to fix it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22" name="Picture 5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841680" y="1865160"/>
            <a:ext cx="8973360" cy="16308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6"/>
          <p:cNvSpPr/>
          <p:nvPr/>
        </p:nvSpPr>
        <p:spPr>
          <a:xfrm>
            <a:off x="839160" y="3817440"/>
            <a:ext cx="93110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we comma separate statements in a print function we can have different variables printing!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705960" y="1964880"/>
            <a:ext cx="10762560" cy="292356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Placeholders ↔ f-strings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38080" y="1501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way to interleave numbers is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Elegant and easy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227" name="Rectangle: Rounded Corners 3"/>
          <p:cNvSpPr/>
          <p:nvPr/>
        </p:nvSpPr>
        <p:spPr>
          <a:xfrm>
            <a:off x="4904280" y="3918240"/>
            <a:ext cx="639360" cy="3470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28" name="Rectangle: Rounded Corners 7"/>
          <p:cNvSpPr/>
          <p:nvPr/>
        </p:nvSpPr>
        <p:spPr>
          <a:xfrm>
            <a:off x="7884720" y="3918240"/>
            <a:ext cx="574920" cy="3528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p:transition spd="slow">
    <p:push dir="u"/>
  </p:transition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 Modes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Jupyter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Python can be run in notebooks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Similar to Mathematica or MATLAB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extensively in research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2.   Python scripts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if we want to run more than a few lines of code?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Then we must write text files in .py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Commenting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60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your code needs further explanation. Either for your future self and anybody else.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Useful when you want to remove the code from execution but not permanently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Comments in Python are done with #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1" name="Picture 4" descr="A screenshot of a cell phon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841680" y="4425840"/>
            <a:ext cx="10075320" cy="8733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Jupyter notebooks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03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Easy to use environment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Web-based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Combines both text and code into one</a:t>
            </a: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Come with a great number of useful packages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96" name="Picture 6" descr="A screenshot of a social media pos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5761800" y="1351080"/>
            <a:ext cx="6139440" cy="4563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409760"/>
            <a:ext cx="4803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Can download from </a:t>
            </a: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https://www.python.org</a:t>
            </a: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 and install basic python</a:t>
            </a: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But you will need to manually install scientific computing packages and modules (numpy, scipy, matplotlib etc.)</a:t>
            </a: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34343"/>
                </a:solidFill>
                <a:latin typeface="Arial"/>
                <a:ea typeface="Arial"/>
              </a:rPr>
              <a:t>There are python ‘distributions’ where these are all bundled. Scientific-computing-specific distributions of python include ‘anaconda’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99" name="Picture 1" descr=""/>
          <p:cNvPicPr/>
          <p:nvPr/>
        </p:nvPicPr>
        <p:blipFill>
          <a:blip r:embed="rId2"/>
          <a:stretch/>
        </p:blipFill>
        <p:spPr>
          <a:xfrm>
            <a:off x="8619120" y="4825440"/>
            <a:ext cx="3478680" cy="195732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804600" y="5801400"/>
            <a:ext cx="315540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1600" spc="-1" strike="noStrike">
                <a:latin typeface="Arial"/>
              </a:rPr>
              <a:t>Instruction Video (in Bengali):</a:t>
            </a:r>
            <a:endParaRPr b="0" lang="en-IN" sz="16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http://y2u.be/j64xgNo89qk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3"/>
          <a:stretch/>
        </p:blipFill>
        <p:spPr>
          <a:xfrm>
            <a:off x="4136040" y="5331960"/>
            <a:ext cx="1623960" cy="15080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6120000" y="1437120"/>
            <a:ext cx="5940000" cy="32428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5240" y="900000"/>
            <a:ext cx="11985480" cy="595764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600000" y="540000"/>
            <a:ext cx="5023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8460000" y="1440000"/>
            <a:ext cx="1259280" cy="35928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3600000" y="540000"/>
            <a:ext cx="5023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https://anaconda.com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1160" y="886680"/>
            <a:ext cx="12048120" cy="592272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7560000" y="5220000"/>
            <a:ext cx="1259280" cy="359280"/>
          </a:xfrm>
          <a:prstGeom prst="ellipse">
            <a:avLst/>
          </a:prstGeom>
          <a:noFill/>
          <a:ln w="72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3399840" y="6444000"/>
            <a:ext cx="7183440" cy="35928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1c1c"/>
                </a:solidFill>
                <a:latin typeface="Arial"/>
                <a:ea typeface="Arial"/>
              </a:rPr>
              <a:t>Download the installer app. Double-click it to install anaconda python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Setting up Python (3.x)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5416200" y="1557360"/>
            <a:ext cx="62838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Download anaconda from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https://anaconda.com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Install anaconda and start anaconda navigator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2" name="Shape 85_ 1" descr=""/>
          <p:cNvPicPr/>
          <p:nvPr/>
        </p:nvPicPr>
        <p:blipFill>
          <a:blip r:embed="rId2"/>
          <a:stretch/>
        </p:blipFill>
        <p:spPr>
          <a:xfrm>
            <a:off x="180000" y="2700000"/>
            <a:ext cx="7920000" cy="360000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3" descr=""/>
          <p:cNvPicPr/>
          <p:nvPr/>
        </p:nvPicPr>
        <p:blipFill>
          <a:blip r:embed="rId3"/>
          <a:stretch/>
        </p:blipFill>
        <p:spPr>
          <a:xfrm>
            <a:off x="8619120" y="4825080"/>
            <a:ext cx="3478680" cy="1957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Application>LibreOffice/7.3.7.2$Linux_X86_64 LibreOffice_project/30$Build-2</Application>
  <AppVersion>15.0000</AppVersion>
  <Words>2016</Words>
  <Paragraphs>364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2024-08-07T09:35:33Z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50</vt:i4>
  </property>
  <property fmtid="{D5CDD505-2E9C-101B-9397-08002B2CF9AE}" pid="3" name="PresentationFormat">
    <vt:lpwstr>Widescreen</vt:lpwstr>
  </property>
  <property fmtid="{D5CDD505-2E9C-101B-9397-08002B2CF9AE}" pid="4" name="Slides">
    <vt:i4>55</vt:i4>
  </property>
</Properties>
</file>